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7010400" cy="9236075"/>
  <p:embeddedFontLst>
    <p:embeddedFont>
      <p:font typeface="Raleway"/>
      <p:regular r:id="rId30"/>
      <p:bold r:id="rId31"/>
      <p:italic r:id="rId32"/>
      <p:boldItalic r:id="rId33"/>
    </p:embeddedFont>
    <p:embeddedFont>
      <p:font typeface="Proxima Nova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Arial Black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2" Type="http://schemas.openxmlformats.org/officeDocument/2006/relationships/font" Target="fonts/ArialBlack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7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6.xml"/><Relationship Id="rId32" Type="http://schemas.openxmlformats.org/officeDocument/2006/relationships/font" Target="fonts/Raleway-italic.fntdata"/><Relationship Id="rId13" Type="http://schemas.openxmlformats.org/officeDocument/2006/relationships/slide" Target="slides/slide9.xml"/><Relationship Id="rId35" Type="http://schemas.openxmlformats.org/officeDocument/2006/relationships/font" Target="fonts/ProximaNova-bold.fntdata"/><Relationship Id="rId12" Type="http://schemas.openxmlformats.org/officeDocument/2006/relationships/slide" Target="slides/slide8.xml"/><Relationship Id="rId34" Type="http://schemas.openxmlformats.org/officeDocument/2006/relationships/font" Target="fonts/ProximaNova-regular.fntdata"/><Relationship Id="rId15" Type="http://schemas.openxmlformats.org/officeDocument/2006/relationships/slide" Target="slides/slide11.xml"/><Relationship Id="rId37" Type="http://schemas.openxmlformats.org/officeDocument/2006/relationships/font" Target="fonts/ProximaNova-boldItalic.fntdata"/><Relationship Id="rId14" Type="http://schemas.openxmlformats.org/officeDocument/2006/relationships/slide" Target="slides/slide10.xml"/><Relationship Id="rId36" Type="http://schemas.openxmlformats.org/officeDocument/2006/relationships/font" Target="fonts/ProximaNova-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2700"/>
            <a:ext cx="4673825" cy="3463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68625" y="692700"/>
            <a:ext cx="4673825" cy="3463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3c8f5039e_0_39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43c8f5039e_0_39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3c8f5039e_0_47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43c8f5039e_0_47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3c8f5039e_0_111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43c8f5039e_0_111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3c8f5039e_0_118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43c8f5039e_0_118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43c8f5039e_0_125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43c8f5039e_0_125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43c8f5039e_0_133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43c8f5039e_0_133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3c8f5039e_0_141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43c8f5039e_0_141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3d46497ce_0_5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33d46497ce_0_5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3c8f5039e_0_147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43c8f5039e_0_147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3c8f5039e_0_153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43c8f5039e_0_153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fbbf349a1_0_0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fbbf349a1_0_0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3c8f5039e_0_159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43c8f5039e_0_159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3c8f5039e_0_166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43c8f5039e_0_166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3d46497ce_0_132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33d46497ce_0_132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3c8f5039e_0_182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43c8f5039e_0_182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3c8f5039e_0_187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43c8f5039e_0_187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2fbbf349a1_0_89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2fbbf349a1_0_89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3d46497ce_0_0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3d46497ce_0_0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3c8f5039e_0_0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3c8f5039e_0_0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3c8f5039e_0_9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3c8f5039e_0_9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3c8f5039e_0_23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3c8f5039e_0_23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3c0ab37a9_0_1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3c0ab37a9_0_1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3d46497ce_0_10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33d46497ce_0_10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fbbf349a1_0_72:notes"/>
          <p:cNvSpPr txBox="1"/>
          <p:nvPr>
            <p:ph idx="1" type="body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2fbbf349a1_0_72:notes"/>
          <p:cNvSpPr/>
          <p:nvPr>
            <p:ph idx="2" type="sldImg"/>
          </p:nvPr>
        </p:nvSpPr>
        <p:spPr>
          <a:xfrm>
            <a:off x="1168625" y="692700"/>
            <a:ext cx="46737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ia basic layou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1160" lvl="0" marL="457200" marR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Traversing a List #2</a:t>
            </a:r>
            <a:endParaRPr sz="4800"/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770525" y="1149275"/>
            <a:ext cx="7833000" cy="53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Look at your Main Program.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If you have function calls to random_color(), you can delete them for now.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program will only use </a:t>
            </a:r>
            <a:r>
              <a:rPr lang="en-US" sz="2400">
                <a:solidFill>
                  <a:srgbClr val="0000FF"/>
                </a:solidFill>
              </a:rPr>
              <a:t>turn_pixels()</a:t>
            </a:r>
            <a:r>
              <a:rPr lang="en-US" sz="2400"/>
              <a:t>.</a:t>
            </a:r>
            <a:endParaRPr sz="2400"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777" y="2989777"/>
            <a:ext cx="4407300" cy="367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3"/>
          <p:cNvCxnSpPr/>
          <p:nvPr/>
        </p:nvCxnSpPr>
        <p:spPr>
          <a:xfrm>
            <a:off x="1334025" y="4484325"/>
            <a:ext cx="1597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3"/>
          <p:cNvCxnSpPr/>
          <p:nvPr/>
        </p:nvCxnSpPr>
        <p:spPr>
          <a:xfrm>
            <a:off x="1334025" y="5169100"/>
            <a:ext cx="1597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770525" y="1397175"/>
            <a:ext cx="7922700" cy="51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Your Main Program will be different, but similar, to this.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Main Program calls the same </a:t>
            </a:r>
            <a:r>
              <a:rPr lang="en-US" sz="2400">
                <a:solidFill>
                  <a:srgbClr val="0000FF"/>
                </a:solidFill>
              </a:rPr>
              <a:t>turn_pixels()</a:t>
            </a:r>
            <a:r>
              <a:rPr lang="en-US" sz="2400"/>
              <a:t> </a:t>
            </a:r>
            <a:r>
              <a:rPr lang="en-US" sz="2400"/>
              <a:t>function</a:t>
            </a:r>
            <a:r>
              <a:rPr lang="en-US" sz="2400"/>
              <a:t> several times.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Just like the </a:t>
            </a:r>
            <a:r>
              <a:rPr lang="en-US" sz="2400">
                <a:solidFill>
                  <a:srgbClr val="0000FF"/>
                </a:solidFill>
              </a:rPr>
              <a:t>turn_pixels()</a:t>
            </a:r>
            <a:r>
              <a:rPr lang="en-US" sz="2400"/>
              <a:t> function was able to use a for loop for the function calls, you can use a for loop in the main program for the </a:t>
            </a:r>
            <a:r>
              <a:rPr lang="en-US" sz="2400">
                <a:solidFill>
                  <a:srgbClr val="0000FF"/>
                </a:solidFill>
              </a:rPr>
              <a:t>turn_pixels()</a:t>
            </a:r>
            <a:r>
              <a:rPr lang="en-US" sz="2400"/>
              <a:t> function calls.</a:t>
            </a:r>
            <a:endParaRPr sz="2400"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604" y="4016354"/>
            <a:ext cx="4937575" cy="23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770525" y="1251500"/>
            <a:ext cx="7922700" cy="52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will need some lists!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Create a list for each color, adding the items in the order you want them to display.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the example below, the list looks like this:</a:t>
            </a:r>
            <a:endParaRPr sz="2400"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929" y="4282529"/>
            <a:ext cx="4937575" cy="23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925" y="3258975"/>
            <a:ext cx="6248158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770525" y="1251500"/>
            <a:ext cx="7922700" cy="52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first argument of each function call as the items in the list.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 item can be an RGB tuple, pre-defined color, random choice, etc.</a:t>
            </a:r>
            <a:endParaRPr sz="2400"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929" y="4251229"/>
            <a:ext cx="4937575" cy="23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925" y="3102400"/>
            <a:ext cx="6248158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770525" y="1251500"/>
            <a:ext cx="7922700" cy="52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Create a second list for the brightness.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second argument for the items in the list.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will not do one for the delay (although you could).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Each list should be the same length.</a:t>
            </a:r>
            <a:endParaRPr sz="2400"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729" y="4022629"/>
            <a:ext cx="4937575" cy="23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3732" y="3153550"/>
            <a:ext cx="7116950" cy="6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770525" y="1251500"/>
            <a:ext cx="7630200" cy="52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a for loop in the main program to traverse the lists.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will use only two arguments. The delay will remain the same throughout the program.</a:t>
            </a:r>
            <a:endParaRPr sz="2400"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719" y="3363200"/>
            <a:ext cx="6733225" cy="10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770525" y="1251500"/>
            <a:ext cx="7812900" cy="54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Your program is much shorter now!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used procedural abstraction and data abstraction to manage complexity.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turn_pixel() function with parameters is procedural abstraction.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</a:t>
            </a:r>
            <a:r>
              <a:rPr lang="en-US" sz="2400"/>
              <a:t> allows you to use the same function for any color and brightness without duplicating code, and you can call the function as many times as you want.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lists are </a:t>
            </a:r>
            <a:r>
              <a:rPr b="1" lang="en-US" sz="2400"/>
              <a:t>data abstraction</a:t>
            </a:r>
            <a:r>
              <a:rPr lang="en-US" sz="2400"/>
              <a:t>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lists allow you to easily modify the data (add, move, change, etc.) and you will not have to change the code at all!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#5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738550" y="1365200"/>
            <a:ext cx="7833300" cy="5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</a:t>
            </a:r>
            <a:r>
              <a:rPr b="1" i="1" lang="en-US" sz="2400"/>
              <a:t>Pixels1_traversals</a:t>
            </a:r>
            <a:r>
              <a:rPr lang="en-US" sz="2400"/>
              <a:t> program uses two lists. Can you combine the information from both lists into one?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2D list is a list of lists.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is also known as a matrix or table.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Give it a try!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Go to File →  Save As… and rename your project </a:t>
            </a:r>
            <a:r>
              <a:rPr b="1" i="1" lang="en-US" sz="2400"/>
              <a:t>Pixels1_matrix</a:t>
            </a:r>
            <a:endParaRPr b="1" i="1" sz="24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#5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738550" y="1149275"/>
            <a:ext cx="3225900" cy="53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Start a new list.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Each element in the list will be another list:</a:t>
            </a:r>
            <a:br>
              <a:rPr lang="en-US" sz="2400"/>
            </a:br>
            <a:r>
              <a:rPr lang="en-US" sz="2400"/>
              <a:t>   [color, brightness]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new list will be a list of lists!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Each element is listed on its own line so you can clearly see the 7 items. Each one is a list.</a:t>
            </a:r>
            <a:endParaRPr sz="24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200" y="1251500"/>
            <a:ext cx="459105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#5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738550" y="1149275"/>
            <a:ext cx="78135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Delete the first two lists, so you only have one.</a:t>
            </a:r>
            <a:endParaRPr sz="24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 b="0" l="0" r="0" t="39885"/>
          <a:stretch/>
        </p:blipFill>
        <p:spPr>
          <a:xfrm>
            <a:off x="1234950" y="1791250"/>
            <a:ext cx="6861225" cy="2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706575" y="593375"/>
            <a:ext cx="81258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706575" y="1536625"/>
            <a:ext cx="4220400" cy="48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the last lesson, you practiced using for loops to traverse a list.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do you remember about for loops?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do you remember about traversing a list?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11033" l="8434" r="15577" t="11536"/>
          <a:stretch/>
        </p:blipFill>
        <p:spPr>
          <a:xfrm>
            <a:off x="5179475" y="1603400"/>
            <a:ext cx="3031050" cy="381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#5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738550" y="1149275"/>
            <a:ext cx="78135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Modify the for loop to access the separate items in each list of the list.</a:t>
            </a:r>
            <a:endParaRPr sz="2400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900" y="2303900"/>
            <a:ext cx="7428875" cy="1172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#5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738550" y="1251500"/>
            <a:ext cx="7813500" cy="2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Let’s look closely at the function call’s arguments.</a:t>
            </a:r>
            <a:endParaRPr sz="2400"/>
          </a:p>
          <a:p>
            <a:pPr indent="-3810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sz="2400">
                <a:solidFill>
                  <a:srgbClr val="434343"/>
                </a:solidFill>
              </a:rPr>
              <a:t>pix_info[index] is each element in the list</a:t>
            </a:r>
            <a:r>
              <a:rPr lang="en-US">
                <a:solidFill>
                  <a:srgbClr val="434343"/>
                </a:solidFill>
              </a:rPr>
              <a:t>.</a:t>
            </a:r>
            <a:endParaRPr sz="2400">
              <a:solidFill>
                <a:srgbClr val="434343"/>
              </a:solidFill>
            </a:endParaRPr>
          </a:p>
          <a:p>
            <a:pPr indent="-3810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sz="2400">
                <a:solidFill>
                  <a:srgbClr val="434343"/>
                </a:solidFill>
              </a:rPr>
              <a:t>Each element is a list with 2 items.</a:t>
            </a:r>
            <a:endParaRPr sz="2400">
              <a:solidFill>
                <a:srgbClr val="434343"/>
              </a:solidFill>
            </a:endParaRPr>
          </a:p>
          <a:p>
            <a:pPr indent="-3810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sz="2400">
                <a:solidFill>
                  <a:srgbClr val="434343"/>
                </a:solidFill>
              </a:rPr>
              <a:t>The first item is [0]</a:t>
            </a:r>
            <a:r>
              <a:rPr lang="en-US">
                <a:solidFill>
                  <a:srgbClr val="434343"/>
                </a:solidFill>
              </a:rPr>
              <a:t> – the color</a:t>
            </a:r>
            <a:endParaRPr>
              <a:solidFill>
                <a:srgbClr val="434343"/>
              </a:solidFill>
            </a:endParaRPr>
          </a:p>
          <a:p>
            <a:pPr indent="-3810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The</a:t>
            </a:r>
            <a:r>
              <a:rPr lang="en-US" sz="2400">
                <a:solidFill>
                  <a:srgbClr val="434343"/>
                </a:solidFill>
              </a:rPr>
              <a:t> second item is [1] </a:t>
            </a:r>
            <a:r>
              <a:rPr lang="en-US">
                <a:solidFill>
                  <a:srgbClr val="434343"/>
                </a:solidFill>
              </a:rPr>
              <a:t>– the brightness</a:t>
            </a:r>
            <a:endParaRPr sz="2400"/>
          </a:p>
        </p:txBody>
      </p:sp>
      <p:pic>
        <p:nvPicPr>
          <p:cNvPr id="219" name="Google Shape;219;p34"/>
          <p:cNvPicPr preferRelativeResize="0"/>
          <p:nvPr/>
        </p:nvPicPr>
        <p:blipFill rotWithShape="1">
          <a:blip r:embed="rId3">
            <a:alphaModFix/>
          </a:blip>
          <a:srcRect b="61987" l="0" r="0" t="0"/>
          <a:stretch/>
        </p:blipFill>
        <p:spPr>
          <a:xfrm>
            <a:off x="151275" y="3772425"/>
            <a:ext cx="6353375" cy="10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/>
          <p:nvPr/>
        </p:nvSpPr>
        <p:spPr>
          <a:xfrm>
            <a:off x="1600225" y="4092900"/>
            <a:ext cx="2834100" cy="328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238000" y="4233800"/>
            <a:ext cx="22389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Index 0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2" name="Google Shape;222;p34"/>
          <p:cNvCxnSpPr/>
          <p:nvPr/>
        </p:nvCxnSpPr>
        <p:spPr>
          <a:xfrm flipH="1" rot="10800000">
            <a:off x="1146125" y="4296450"/>
            <a:ext cx="532500" cy="172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" name="Google Shape;223;p34"/>
          <p:cNvCxnSpPr/>
          <p:nvPr/>
        </p:nvCxnSpPr>
        <p:spPr>
          <a:xfrm>
            <a:off x="1807925" y="4329825"/>
            <a:ext cx="1608600" cy="135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34"/>
          <p:cNvCxnSpPr/>
          <p:nvPr/>
        </p:nvCxnSpPr>
        <p:spPr>
          <a:xfrm>
            <a:off x="3682675" y="4329825"/>
            <a:ext cx="328800" cy="13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34"/>
          <p:cNvSpPr txBox="1"/>
          <p:nvPr/>
        </p:nvSpPr>
        <p:spPr>
          <a:xfrm>
            <a:off x="2476900" y="5189000"/>
            <a:ext cx="223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[0][0]  </a:t>
            </a:r>
            <a:r>
              <a:rPr lang="en-US" sz="18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[0][1]</a:t>
            </a:r>
            <a:endParaRPr sz="18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6" name="Google Shape;226;p34"/>
          <p:cNvCxnSpPr/>
          <p:nvPr/>
        </p:nvCxnSpPr>
        <p:spPr>
          <a:xfrm rot="10800000">
            <a:off x="2664875" y="4280725"/>
            <a:ext cx="156600" cy="10491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34"/>
          <p:cNvCxnSpPr>
            <a:stCxn id="225" idx="0"/>
          </p:cNvCxnSpPr>
          <p:nvPr/>
        </p:nvCxnSpPr>
        <p:spPr>
          <a:xfrm flipH="1" rot="10800000">
            <a:off x="3596350" y="4343300"/>
            <a:ext cx="274200" cy="8457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8" name="Google Shape;2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625" y="5920550"/>
            <a:ext cx="5580375" cy="4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786000" y="869975"/>
            <a:ext cx="804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 Summary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786000" y="1775575"/>
            <a:ext cx="7609500" cy="47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 now have several ways to traverse a list in a CodeX program: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Traverse a single list using a specialized for loop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Traverse multiple lists </a:t>
            </a:r>
            <a:r>
              <a:rPr lang="en-US" sz="2400"/>
              <a:t>using</a:t>
            </a:r>
            <a:r>
              <a:rPr lang="en-US" sz="2400"/>
              <a:t> a for loop and index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Repeatedly traverse multiple lists using a for loop</a:t>
            </a:r>
            <a:endParaRPr sz="24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Use these programs as your own personal library. When you need to use a list, access an element, or traverse a list, you can refer to this code, if needed.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786000" y="869975"/>
            <a:ext cx="804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786000" y="1775575"/>
            <a:ext cx="7280700" cy="47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Return to either </a:t>
            </a:r>
            <a:r>
              <a:rPr b="1" i="1" lang="en-US" sz="2400"/>
              <a:t>Pixels1_traversals</a:t>
            </a:r>
            <a:r>
              <a:rPr lang="en-US" sz="2400"/>
              <a:t> or </a:t>
            </a:r>
            <a:r>
              <a:rPr b="1" i="1" lang="en-US" sz="2400"/>
              <a:t>Pixels1_matrix</a:t>
            </a:r>
            <a:r>
              <a:rPr lang="en-US" sz="2400"/>
              <a:t>.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Add another list, or element to the lists, for delay.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turn_pixels() </a:t>
            </a:r>
            <a:r>
              <a:rPr lang="en-US" sz="2400"/>
              <a:t>function</a:t>
            </a:r>
            <a:r>
              <a:rPr lang="en-US" sz="2400"/>
              <a:t> will have three parameters:</a:t>
            </a:r>
            <a:br>
              <a:rPr lang="en-US" sz="2400"/>
            </a:br>
            <a:r>
              <a:rPr lang="en-US" sz="2400"/>
              <a:t>     turn_pixels(color, brightness, delay)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786000" y="869975"/>
            <a:ext cx="804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Challenge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786000" y="1775575"/>
            <a:ext cx="7609500" cy="47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 one of your remix projects.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Create or modify a function so that it has at least one parameter.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Create at least one list.</a:t>
            </a:r>
            <a:endParaRPr sz="2400"/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Access the elements in the list either randomly, or through traversal.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754700" y="1116500"/>
            <a:ext cx="807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754700" y="1947800"/>
            <a:ext cx="7578300" cy="4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Submit the </a:t>
            </a:r>
            <a:r>
              <a:rPr lang="en-US" sz="2400"/>
              <a:t>completed</a:t>
            </a:r>
            <a:r>
              <a:rPr lang="en-US" sz="2400">
                <a:solidFill>
                  <a:srgbClr val="434343"/>
                </a:solidFill>
              </a:rPr>
              <a:t> programs to your teacher.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Complete the wrap-up questions in the a</a:t>
            </a:r>
            <a:r>
              <a:rPr lang="en-US" sz="2400"/>
              <a:t>ctivity guide</a:t>
            </a:r>
            <a:r>
              <a:rPr lang="en-US" sz="2400">
                <a:solidFill>
                  <a:srgbClr val="434343"/>
                </a:solidFill>
              </a:rPr>
              <a:t>.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722575" y="593375"/>
            <a:ext cx="8109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loops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722575" y="1536625"/>
            <a:ext cx="7785300" cy="48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 the last lesson, you used a for loop to traverse a list.</a:t>
            </a:r>
            <a:endParaRPr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For loops can be used for all kinds of things, not just traversing a list.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Let’s look at another way to use a for loop.</a:t>
            </a:r>
            <a:endParaRPr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CodeSpace, open </a:t>
            </a:r>
            <a:r>
              <a:rPr b="1" i="1" lang="en-US" sz="2400"/>
              <a:t>Answer_Bot_traversals</a:t>
            </a:r>
            <a:r>
              <a:rPr lang="en-US" sz="2400"/>
              <a:t> (from the last lesson).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sandbox.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722575" y="593375"/>
            <a:ext cx="8109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loops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722575" y="1301250"/>
            <a:ext cx="7785300" cy="5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Look at the </a:t>
            </a:r>
            <a:r>
              <a:rPr lang="en-US" sz="2400">
                <a:solidFill>
                  <a:srgbClr val="0000FF"/>
                </a:solidFill>
              </a:rPr>
              <a:t>pixel_colors()</a:t>
            </a:r>
            <a:r>
              <a:rPr lang="en-US" sz="2400"/>
              <a:t> function.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calls pixels.set() four times.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only difference in the four </a:t>
            </a:r>
            <a:r>
              <a:rPr lang="en-US" sz="2400"/>
              <a:t>function</a:t>
            </a:r>
            <a:r>
              <a:rPr lang="en-US" sz="2400"/>
              <a:t> calls is the pixel.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Modify the function to use a for loop to accomplish the task.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175" y="4160558"/>
            <a:ext cx="5980025" cy="19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7244875" y="3635300"/>
            <a:ext cx="1758600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loop control variable for the pixel to light.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3024550" y="4354600"/>
            <a:ext cx="335700" cy="148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1" name="Google Shape;91;p17"/>
          <p:cNvCxnSpPr>
            <a:stCxn id="89" idx="1"/>
          </p:cNvCxnSpPr>
          <p:nvPr/>
        </p:nvCxnSpPr>
        <p:spPr>
          <a:xfrm flipH="1">
            <a:off x="3440275" y="4226750"/>
            <a:ext cx="3804600" cy="415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722575" y="593375"/>
            <a:ext cx="8109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loops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722575" y="1301250"/>
            <a:ext cx="7785300" cy="5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Does your loop look similar to this: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98" name="Google Shape;98;p18"/>
          <p:cNvSpPr txBox="1"/>
          <p:nvPr/>
        </p:nvSpPr>
        <p:spPr>
          <a:xfrm>
            <a:off x="722575" y="3603325"/>
            <a:ext cx="2573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he loop control variable can be called any descriptive name.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050" y="1983400"/>
            <a:ext cx="6174161" cy="11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2081375" y="2260450"/>
            <a:ext cx="575400" cy="33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407875" y="3603325"/>
            <a:ext cx="31566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loop control variable as an argument in the function call.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2" name="Google Shape;102;p18"/>
          <p:cNvCxnSpPr>
            <a:endCxn id="100" idx="2"/>
          </p:cNvCxnSpPr>
          <p:nvPr/>
        </p:nvCxnSpPr>
        <p:spPr>
          <a:xfrm flipH="1" rot="10800000">
            <a:off x="1665875" y="2596150"/>
            <a:ext cx="703200" cy="1086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8"/>
          <p:cNvSpPr/>
          <p:nvPr/>
        </p:nvSpPr>
        <p:spPr>
          <a:xfrm>
            <a:off x="3480675" y="2596150"/>
            <a:ext cx="575400" cy="33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4" name="Google Shape;104;p18"/>
          <p:cNvCxnSpPr>
            <a:endCxn id="103" idx="2"/>
          </p:cNvCxnSpPr>
          <p:nvPr/>
        </p:nvCxnSpPr>
        <p:spPr>
          <a:xfrm rot="10800000">
            <a:off x="3768375" y="2931850"/>
            <a:ext cx="1749900" cy="767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722575" y="593375"/>
            <a:ext cx="8109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loops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722575" y="1301250"/>
            <a:ext cx="7785300" cy="5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Compare the two functions.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Moving forward, when a program requires iteration </a:t>
            </a:r>
            <a:br>
              <a:rPr lang="en-US" sz="2400"/>
            </a:br>
            <a:r>
              <a:rPr lang="en-US" sz="2400"/>
              <a:t>(a loop) see if you can use a for loop.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225" y="5001000"/>
            <a:ext cx="6174161" cy="11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075" y="3071376"/>
            <a:ext cx="4877679" cy="15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1282075" y="2612125"/>
            <a:ext cx="1806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246225" y="4649325"/>
            <a:ext cx="1806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786500" y="593375"/>
            <a:ext cx="80457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Traversing a list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786500" y="1536625"/>
            <a:ext cx="8045700" cy="48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Traversing</a:t>
            </a:r>
            <a:r>
              <a:rPr lang="en-US" sz="2400"/>
              <a:t> means to travel, or </a:t>
            </a:r>
            <a:r>
              <a:rPr b="1" lang="en-US" sz="2400"/>
              <a:t>traverse</a:t>
            </a:r>
            <a:r>
              <a:rPr lang="en-US" sz="2400"/>
              <a:t>, through a list one element at a time in order.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To traverse a list you use a for loop to:</a:t>
            </a:r>
            <a:endParaRPr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Start with the first index (0) and access that item.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Continue accessing each item in order until the last index (length of list - 1) is reached.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technique is sequencing.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722575" y="593375"/>
            <a:ext cx="8109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Traversing a list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722575" y="1536625"/>
            <a:ext cx="7833300" cy="48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Traversing a list can be very useful in many ways.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Some reasons are:</a:t>
            </a:r>
            <a:endParaRPr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Display all items in a list, one at a time, like a slideshow.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Looking through a list to see if a particular value is an item in the list.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Create a sub-list from the complete list, like all numbers less than 10.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Let’s look at another program that can traverse a list.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program will traverse multiple lists.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CodeSpace, open </a:t>
            </a:r>
            <a:r>
              <a:rPr b="1" i="1" lang="en-US" sz="2400"/>
              <a:t>Pixels1_parameters</a:t>
            </a:r>
            <a:r>
              <a:rPr lang="en-US" sz="2400"/>
              <a:t>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sandbox.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Go to File →  Save As… and rename the program </a:t>
            </a:r>
            <a:r>
              <a:rPr b="1" i="1" lang="en-US" sz="2400"/>
              <a:t>Pixels1_traversals</a:t>
            </a:r>
            <a:endParaRPr b="1"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First, change the </a:t>
            </a:r>
            <a:r>
              <a:rPr lang="en-US" sz="2400">
                <a:solidFill>
                  <a:srgbClr val="0000FF"/>
                </a:solidFill>
              </a:rPr>
              <a:t>turn_pixels()</a:t>
            </a:r>
            <a:r>
              <a:rPr lang="en-US" sz="2400"/>
              <a:t> function to use a loop instead of repeating the pixels.set() call four times.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Also, take out delay as a parameter.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